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6858000" cx="12192000"/>
  <p:notesSz cx="6858000" cy="9144000"/>
  <p:embeddedFontLst>
    <p:embeddedFont>
      <p:font typeface="Sorts Mill Goudy"/>
      <p:regular r:id="rId45"/>
      <p: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7" roundtripDataSignature="AMtx7mg6sFw8BbwicLTLTl0ga9Af1Lhj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SortsMillGoudy-italic.fntdata"/><Relationship Id="rId23" Type="http://schemas.openxmlformats.org/officeDocument/2006/relationships/slide" Target="slides/slide18.xml"/><Relationship Id="rId45" Type="http://schemas.openxmlformats.org/officeDocument/2006/relationships/font" Target="fonts/SortsMillGoudy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6e773f527d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6e773f527d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6e773f527d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6e773f527d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6e773f527d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6e773f527d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010f934e7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010f934e7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10010f934e7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010f934e7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010f934e7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10010f934e7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010f934e7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010f934e7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10010f934e7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010f934e7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0010f934e7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10010f934e7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6e773f527d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6e773f527d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010f934e7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0010f934e7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10010f934e7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010f934e7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0010f934e7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10010f934e7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6e773f527d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16e773f527d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7838a16f3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7838a16f3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17838a16f3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7838a16f31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7838a16f31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17838a16f31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7110809f5f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7110809f5f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17110809f5f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7110809f5f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7110809f5f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17110809f5f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7110809f5f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7110809f5f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17110809f5f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7110809f5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17110809f5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7110809f5f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7110809f5f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17110809f5f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7110809f5f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7110809f5f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17110809f5f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7110809f5f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17110809f5f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7110809f5f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7110809f5f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17110809f5f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7110809f5f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17110809f5f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7838a16f31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7838a16f31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17838a16f31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7273ef6e0d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17273ef6e0d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7273ef6e0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17273ef6e0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7838a16f31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17838a16f31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7838a16f31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7838a16f31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17838a16f31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7838a16f31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17838a16f31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7838a16f31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17838a16f31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7838a16f31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17838a16f31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17838a16f31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6e773f527d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6e773f527d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2" type="body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82" name="Google Shape;82;p20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vertPhotoInset.png" id="86" name="Google Shape;8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1"/>
          <p:cNvSpPr txBox="1"/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b="0"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1"/>
          <p:cNvSpPr/>
          <p:nvPr>
            <p:ph idx="2" type="pic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89" name="Google Shape;89;p21"/>
          <p:cNvSpPr txBox="1"/>
          <p:nvPr>
            <p:ph idx="1" type="body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90" name="Google Shape;90;p21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Panorâmica com Legenda">
  <p:cSld name="Imagem Panorâmica com Legenda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panoPhotoInset.png" id="94" name="Google Shape;9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2"/>
          <p:cNvSpPr txBox="1"/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2"/>
          <p:cNvSpPr/>
          <p:nvPr>
            <p:ph idx="2" type="pic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98" name="Google Shape;98;p22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2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Legenda">
  <p:cSld name="Título e Legenda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3"/>
          <p:cNvSpPr txBox="1"/>
          <p:nvPr>
            <p:ph idx="1" type="body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04" name="Google Shape;104;p23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 com Legenda">
  <p:cSld name="Citação com Legenda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Sorts Mill Goudy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4"/>
          <p:cNvSpPr txBox="1"/>
          <p:nvPr>
            <p:ph idx="1" type="body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10" name="Google Shape;110;p24"/>
          <p:cNvSpPr txBox="1"/>
          <p:nvPr>
            <p:ph idx="2" type="body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11" name="Google Shape;111;p24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4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4" name="Google Shape;114;p24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b="0" i="0" lang="pt-BR" sz="80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"</a:t>
            </a:r>
            <a:endParaRPr/>
          </a:p>
        </p:txBody>
      </p:sp>
      <p:sp>
        <p:nvSpPr>
          <p:cNvPr id="115" name="Google Shape;115;p24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b="0" i="0" lang="pt-BR" sz="80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"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ão de Nome">
  <p:cSld name="Cartão de Nom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5"/>
          <p:cNvSpPr txBox="1"/>
          <p:nvPr>
            <p:ph idx="1" type="body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19" name="Google Shape;119;p25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5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na 3">
  <p:cSld name="Coluna 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6"/>
          <p:cNvSpPr txBox="1"/>
          <p:nvPr>
            <p:ph idx="1" type="body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5" name="Google Shape;125;p26"/>
          <p:cNvSpPr txBox="1"/>
          <p:nvPr>
            <p:ph idx="2" type="body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6" name="Google Shape;126;p26"/>
          <p:cNvSpPr txBox="1"/>
          <p:nvPr>
            <p:ph idx="3" type="body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7" name="Google Shape;127;p26"/>
          <p:cNvSpPr txBox="1"/>
          <p:nvPr>
            <p:ph idx="4" type="body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8" name="Google Shape;128;p26"/>
          <p:cNvSpPr txBox="1"/>
          <p:nvPr>
            <p:ph idx="5" type="body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9" name="Google Shape;129;p26"/>
          <p:cNvSpPr txBox="1"/>
          <p:nvPr>
            <p:ph idx="6" type="body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30" name="Google Shape;130;p26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na de 3 Imagens">
  <p:cSld name="Coluna de 3 Imagens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3colPhotoInset.png" id="134" name="Google Shape;13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35" name="Google Shape;13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36" name="Google Shape;13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7"/>
          <p:cNvSpPr txBox="1"/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7"/>
          <p:cNvSpPr txBox="1"/>
          <p:nvPr>
            <p:ph idx="1" type="body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39" name="Google Shape;139;p27"/>
          <p:cNvSpPr/>
          <p:nvPr>
            <p:ph idx="2" type="pic"/>
          </p:nvPr>
        </p:nvSpPr>
        <p:spPr>
          <a:xfrm>
            <a:off x="1018102" y="1938918"/>
            <a:ext cx="3092368" cy="160295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40" name="Google Shape;140;p27"/>
          <p:cNvSpPr txBox="1"/>
          <p:nvPr>
            <p:ph idx="3" type="body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41" name="Google Shape;141;p27"/>
          <p:cNvSpPr txBox="1"/>
          <p:nvPr>
            <p:ph idx="4" type="body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42" name="Google Shape;142;p27"/>
          <p:cNvSpPr/>
          <p:nvPr>
            <p:ph idx="5" type="pic"/>
          </p:nvPr>
        </p:nvSpPr>
        <p:spPr>
          <a:xfrm>
            <a:off x="4545743" y="1939094"/>
            <a:ext cx="3092368" cy="160816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43" name="Google Shape;143;p27"/>
          <p:cNvSpPr txBox="1"/>
          <p:nvPr>
            <p:ph idx="6" type="body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44" name="Google Shape;144;p27"/>
          <p:cNvSpPr txBox="1"/>
          <p:nvPr>
            <p:ph idx="7" type="body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45" name="Google Shape;145;p27"/>
          <p:cNvSpPr/>
          <p:nvPr>
            <p:ph idx="8" type="pic"/>
          </p:nvPr>
        </p:nvSpPr>
        <p:spPr>
          <a:xfrm>
            <a:off x="8075698" y="1934432"/>
            <a:ext cx="3092368" cy="160729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46" name="Google Shape;146;p27"/>
          <p:cNvSpPr txBox="1"/>
          <p:nvPr>
            <p:ph idx="9" type="body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47" name="Google Shape;147;p27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7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7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5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/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" type="body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6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is conteúdos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/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7"/>
          <p:cNvSpPr txBox="1"/>
          <p:nvPr>
            <p:ph idx="1" type="body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2" type="body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7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compPhotoInset.png" id="64" name="Google Shape;6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compPhotoInset.png" id="65" name="Google Shape;6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8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" type="body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68" name="Google Shape;68;p18"/>
          <p:cNvSpPr txBox="1"/>
          <p:nvPr>
            <p:ph idx="2" type="body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3" type="body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70" name="Google Shape;70;p18"/>
          <p:cNvSpPr txBox="1"/>
          <p:nvPr>
            <p:ph idx="4" type="body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b="0" i="0" sz="4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835" lvl="0" marL="457200" marR="0" rtl="0" algn="l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b="0" i="0" sz="23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21944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b="0" i="0" sz="21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0861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b="0" i="0" sz="18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b="0" i="0" sz="1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b="0" i="0" sz="4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9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835" lvl="0" marL="457200" marR="0" rtl="0" algn="l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b="0" i="0" sz="23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21944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b="0" i="0" sz="21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0861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b="0" i="0" sz="18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b="0" i="0" sz="1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30" name="Google Shape;30;p9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31" name="Google Shape;31;p9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0.jp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keras.io/guides/writing_your_own_callbacks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image" Target="../media/image20.jp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10"/>
            <a:ext cx="1219200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"/>
          <p:cNvSpPr/>
          <p:nvPr/>
        </p:nvSpPr>
        <p:spPr>
          <a:xfrm rot="5400000">
            <a:off x="7131809" y="1385982"/>
            <a:ext cx="4031414" cy="4100418"/>
          </a:xfrm>
          <a:custGeom>
            <a:rect b="b" l="l" r="r" t="t"/>
            <a:pathLst>
              <a:path extrusionOk="0" h="696" w="1601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tl" dir="5400000" dist="381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57" name="Google Shape;157;p1"/>
          <p:cNvSpPr txBox="1"/>
          <p:nvPr>
            <p:ph type="ctrTitle"/>
          </p:nvPr>
        </p:nvSpPr>
        <p:spPr>
          <a:xfrm>
            <a:off x="7389962" y="1673524"/>
            <a:ext cx="3485073" cy="24205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pt-BR" sz="4000"/>
              <a:t>Rede Neurais na Prática</a:t>
            </a:r>
            <a:endParaRPr/>
          </a:p>
        </p:txBody>
      </p:sp>
      <p:sp>
        <p:nvSpPr>
          <p:cNvPr id="158" name="Google Shape;158;p1"/>
          <p:cNvSpPr txBox="1"/>
          <p:nvPr>
            <p:ph idx="1" type="subTitle"/>
          </p:nvPr>
        </p:nvSpPr>
        <p:spPr>
          <a:xfrm>
            <a:off x="7389965" y="4157933"/>
            <a:ext cx="3485072" cy="10265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pt-BR" sz="1700"/>
              <a:t>Aluno: Rafael Felipe Pantoja Sales</a:t>
            </a:r>
            <a:endParaRPr sz="17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pt-BR" sz="1700"/>
              <a:t>Orientador: Ítalo Flexa Di Paolo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6e773f527d_0_18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One-Hot Encoding</a:t>
            </a:r>
            <a:endParaRPr/>
          </a:p>
        </p:txBody>
      </p:sp>
      <p:sp>
        <p:nvSpPr>
          <p:cNvPr id="216" name="Google Shape;216;g16e773f527d_0_18"/>
          <p:cNvSpPr txBox="1"/>
          <p:nvPr>
            <p:ph idx="1" type="body"/>
          </p:nvPr>
        </p:nvSpPr>
        <p:spPr>
          <a:xfrm>
            <a:off x="913795" y="2076450"/>
            <a:ext cx="10353900" cy="3714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Quando a classificação não é binária, precisamos utilizar mais de um neurônio na camada de saída.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Para sabermos a qual classe a entrada pertence, a associamos a classe do neurônio de maior ativação, porém a nossa classe é a apenas um número, e a saída de rede neural são vários números (vetor)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Precisamos do One-Hot Encoding para transformar nossa classe de número para vetor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Digamos que tenhamos as classes 1,2,3. Em One-Hot Encoding ficariam [1,0,0], [0,1,0], [0,0,1].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6e773f527d_0_10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Transformando a classe em vetor</a:t>
            </a:r>
            <a:endParaRPr/>
          </a:p>
        </p:txBody>
      </p:sp>
      <p:pic>
        <p:nvPicPr>
          <p:cNvPr id="222" name="Google Shape;222;g16e773f527d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800" y="2756077"/>
            <a:ext cx="10353900" cy="235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6e773f527d_0_46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Criando o modelo da Rede Neural</a:t>
            </a:r>
            <a:endParaRPr/>
          </a:p>
        </p:txBody>
      </p:sp>
      <p:sp>
        <p:nvSpPr>
          <p:cNvPr id="228" name="Google Shape;228;g16e773f527d_0_46"/>
          <p:cNvSpPr txBox="1"/>
          <p:nvPr>
            <p:ph idx="1" type="body"/>
          </p:nvPr>
        </p:nvSpPr>
        <p:spPr>
          <a:xfrm>
            <a:off x="913795" y="2076450"/>
            <a:ext cx="10353900" cy="3714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Para criar o nosso modelo de rede, utilizaremos o TensorFlow e o Keras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Na criação do nosso modelo precisamos definir algumas coisa importantes, como:</a:t>
            </a:r>
            <a:endParaRPr/>
          </a:p>
          <a:p>
            <a:pPr indent="-269999" lvl="1" marL="71999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🞚"/>
            </a:pPr>
            <a:r>
              <a:rPr lang="pt-BR"/>
              <a:t>quantidade de entrada na camada de entrada</a:t>
            </a:r>
            <a:endParaRPr/>
          </a:p>
          <a:p>
            <a:pPr indent="-269999" lvl="1" marL="71999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🞚"/>
            </a:pPr>
            <a:r>
              <a:rPr lang="pt-BR"/>
              <a:t>quantidade de camadas, e quantidade de neurônio nas camadas intermediárias</a:t>
            </a:r>
            <a:endParaRPr/>
          </a:p>
          <a:p>
            <a:pPr indent="-269999" lvl="1" marL="71999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🞚"/>
            </a:pPr>
            <a:r>
              <a:rPr lang="pt-BR"/>
              <a:t>quantidade de classes e </a:t>
            </a:r>
            <a:r>
              <a:rPr lang="pt-BR"/>
              <a:t>consequentemente,</a:t>
            </a:r>
            <a:r>
              <a:rPr lang="pt-BR"/>
              <a:t> de neurônios na camada de saída</a:t>
            </a:r>
            <a:endParaRPr/>
          </a:p>
          <a:p>
            <a:pPr indent="-269999" lvl="1" marL="71999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🞚"/>
            </a:pPr>
            <a:r>
              <a:rPr lang="pt-BR"/>
              <a:t>as funções de ativação de cada camada</a:t>
            </a:r>
            <a:endParaRPr/>
          </a:p>
          <a:p>
            <a:pPr indent="-269999" lvl="1" marL="71999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🞚"/>
            </a:pPr>
            <a:r>
              <a:rPr lang="pt-BR"/>
              <a:t>a função de custo da rede</a:t>
            </a:r>
            <a:endParaRPr/>
          </a:p>
          <a:p>
            <a:pPr indent="-269999" lvl="1" marL="71999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🞚"/>
            </a:pPr>
            <a:r>
              <a:rPr lang="pt-BR"/>
              <a:t>a função de otimização da rede</a:t>
            </a:r>
            <a:endParaRPr/>
          </a:p>
          <a:p>
            <a:pPr indent="-269999" lvl="1" marL="71999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🞚"/>
            </a:pPr>
            <a:r>
              <a:rPr lang="pt-BR"/>
              <a:t>as métricas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010f934e7_0_3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Instanciando uma classe para modelar nossa rede neural</a:t>
            </a:r>
            <a:endParaRPr/>
          </a:p>
        </p:txBody>
      </p:sp>
      <p:pic>
        <p:nvPicPr>
          <p:cNvPr id="235" name="Google Shape;235;g10010f934e7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914" y="2076450"/>
            <a:ext cx="9360173" cy="37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010f934e7_0_17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Adicionando a camada intermediária e a camada de entrada</a:t>
            </a:r>
            <a:endParaRPr/>
          </a:p>
        </p:txBody>
      </p:sp>
      <p:pic>
        <p:nvPicPr>
          <p:cNvPr id="242" name="Google Shape;242;g10010f934e7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911" y="2076450"/>
            <a:ext cx="9360176" cy="37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010f934e7_0_25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Adicionando a camada de saída</a:t>
            </a:r>
            <a:endParaRPr/>
          </a:p>
        </p:txBody>
      </p:sp>
      <p:pic>
        <p:nvPicPr>
          <p:cNvPr id="249" name="Google Shape;249;g10010f934e7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614" y="2076450"/>
            <a:ext cx="9360271" cy="37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010f934e7_0_32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Adicionando a função de custo, o otimizador, e as métricas </a:t>
            </a:r>
            <a:endParaRPr/>
          </a:p>
        </p:txBody>
      </p:sp>
      <p:pic>
        <p:nvPicPr>
          <p:cNvPr id="256" name="Google Shape;256;g10010f934e7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892" y="2076450"/>
            <a:ext cx="9360218" cy="37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6e773f527d_0_67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Treinando nossa rede</a:t>
            </a:r>
            <a:endParaRPr/>
          </a:p>
        </p:txBody>
      </p:sp>
      <p:sp>
        <p:nvSpPr>
          <p:cNvPr id="262" name="Google Shape;262;g16e773f527d_0_67"/>
          <p:cNvSpPr txBox="1"/>
          <p:nvPr>
            <p:ph idx="1" type="body"/>
          </p:nvPr>
        </p:nvSpPr>
        <p:spPr>
          <a:xfrm>
            <a:off x="913795" y="2076450"/>
            <a:ext cx="10353900" cy="3714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Com o modelo criado, os dados carregados, agora é só instanciar nossa rede e treinar ela.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Para treinar nossa rede, precisamos passar as entradas com as respectivas saídas, além de dizer por quantas épocas queremos treinar, uma época é quando todos os dados são apresentados à rede neural.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Além dos parâmetros obrigatórios, podemos passar um parâmetro para separação de uma parte dos dados para validação.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010f934e7_0_39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Treinando a rede</a:t>
            </a:r>
            <a:endParaRPr/>
          </a:p>
        </p:txBody>
      </p:sp>
      <p:pic>
        <p:nvPicPr>
          <p:cNvPr id="269" name="Google Shape;269;g10010f934e7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925" y="2076450"/>
            <a:ext cx="9360151" cy="37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010f934e7_0_46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Visualizando nosso modelo de rede</a:t>
            </a:r>
            <a:endParaRPr/>
          </a:p>
        </p:txBody>
      </p:sp>
      <p:pic>
        <p:nvPicPr>
          <p:cNvPr id="276" name="Google Shape;276;g10010f934e7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050" y="2415087"/>
            <a:ext cx="10353899" cy="303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165" name="Google Shape;165;p2"/>
          <p:cNvPicPr preferRelativeResize="0"/>
          <p:nvPr/>
        </p:nvPicPr>
        <p:blipFill rotWithShape="1">
          <a:blip r:embed="rId4">
            <a:alphaModFix/>
          </a:blip>
          <a:srcRect b="-1" l="0" r="0" t="0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"/>
          <p:cNvSpPr txBox="1"/>
          <p:nvPr>
            <p:ph type="title"/>
          </p:nvPr>
        </p:nvSpPr>
        <p:spPr>
          <a:xfrm>
            <a:off x="6900493" y="609600"/>
            <a:ext cx="4538124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pt-BR" sz="4000"/>
              <a:t>Tópicos</a:t>
            </a:r>
            <a:endParaRPr/>
          </a:p>
        </p:txBody>
      </p:sp>
      <p:sp>
        <p:nvSpPr>
          <p:cNvPr id="168" name="Google Shape;168;p2"/>
          <p:cNvSpPr txBox="1"/>
          <p:nvPr>
            <p:ph idx="1" type="body"/>
          </p:nvPr>
        </p:nvSpPr>
        <p:spPr>
          <a:xfrm>
            <a:off x="6900493" y="1732449"/>
            <a:ext cx="44037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3689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pt-BR" sz="2400"/>
              <a:t>Organizando os Dados</a:t>
            </a:r>
            <a:endParaRPr/>
          </a:p>
          <a:p>
            <a:pPr indent="0" lvl="0" marL="36899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pt-BR" sz="2400"/>
              <a:t>One-Hot Encoding</a:t>
            </a:r>
            <a:endParaRPr sz="2400"/>
          </a:p>
          <a:p>
            <a:pPr indent="0" lvl="0" marL="36899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pt-BR" sz="2400"/>
              <a:t>Modelo de Rede Neural</a:t>
            </a:r>
            <a:endParaRPr/>
          </a:p>
          <a:p>
            <a:pPr indent="0" lvl="0" marL="36899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pt-BR" sz="2400"/>
              <a:t>Gráficos</a:t>
            </a:r>
            <a:endParaRPr/>
          </a:p>
          <a:p>
            <a:pPr indent="0" lvl="0" marL="36899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pt-BR" sz="2400"/>
              <a:t>Medição de Desempenho da Rede</a:t>
            </a:r>
            <a:endParaRPr sz="2400"/>
          </a:p>
          <a:p>
            <a:pPr indent="0" lvl="0" marL="36899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pt-BR" sz="2400"/>
              <a:t>Salvando Modelo de Rede</a:t>
            </a:r>
            <a:endParaRPr sz="2400"/>
          </a:p>
          <a:p>
            <a:pPr indent="0" lvl="0" marL="36899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pt-BR" sz="2400"/>
              <a:t>Carregando Modelo de Rede</a:t>
            </a:r>
            <a:endParaRPr sz="2400"/>
          </a:p>
          <a:p>
            <a:pPr indent="-199320" lvl="0" marL="3429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6e773f527d_0_72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Criando um gráfico com as métricas</a:t>
            </a:r>
            <a:endParaRPr/>
          </a:p>
        </p:txBody>
      </p:sp>
      <p:sp>
        <p:nvSpPr>
          <p:cNvPr id="282" name="Google Shape;282;g16e773f527d_0_72"/>
          <p:cNvSpPr txBox="1"/>
          <p:nvPr>
            <p:ph idx="1" type="body"/>
          </p:nvPr>
        </p:nvSpPr>
        <p:spPr>
          <a:xfrm>
            <a:off x="913795" y="2076450"/>
            <a:ext cx="10353900" cy="3714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Para a criação do gráfico utilizaremos os dados calculados pelo modelo do keras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Esses dados são retornados ao fim da função fit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Esses dados são as métricas que definimos anteriormente, lembrando que para ajustar a nossa rede neural, precisamos calcular o erro, que já é uma métrica, então sempre haverá dados.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7838a16f31_0_0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Verificando se tem dados de validação</a:t>
            </a:r>
            <a:endParaRPr/>
          </a:p>
        </p:txBody>
      </p:sp>
      <p:pic>
        <p:nvPicPr>
          <p:cNvPr id="289" name="Google Shape;289;g17838a16f3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375" y="1866900"/>
            <a:ext cx="4742749" cy="413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7838a16f31_0_7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Definindo a quantidade de métricas e legendas</a:t>
            </a:r>
            <a:endParaRPr/>
          </a:p>
        </p:txBody>
      </p:sp>
      <p:pic>
        <p:nvPicPr>
          <p:cNvPr id="296" name="Google Shape;296;g17838a16f31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403" y="1866900"/>
            <a:ext cx="4742693" cy="413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7110809f5f_0_35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 os subplots</a:t>
            </a:r>
            <a:endParaRPr/>
          </a:p>
        </p:txBody>
      </p:sp>
      <p:pic>
        <p:nvPicPr>
          <p:cNvPr id="303" name="Google Shape;303;g17110809f5f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627" y="1866900"/>
            <a:ext cx="4742722" cy="413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7110809f5f_0_42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Plotando as informações nos gráficos</a:t>
            </a:r>
            <a:endParaRPr/>
          </a:p>
        </p:txBody>
      </p:sp>
      <p:pic>
        <p:nvPicPr>
          <p:cNvPr id="310" name="Google Shape;310;g17110809f5f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652" y="1866900"/>
            <a:ext cx="4742722" cy="413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7110809f5f_0_49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Imprimindo o gráfico das métricas</a:t>
            </a:r>
            <a:endParaRPr/>
          </a:p>
        </p:txBody>
      </p:sp>
      <p:pic>
        <p:nvPicPr>
          <p:cNvPr id="317" name="Google Shape;317;g17110809f5f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375" y="1866900"/>
            <a:ext cx="4742749" cy="413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7110809f5f_0_0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Testando nossa rede neural</a:t>
            </a:r>
            <a:endParaRPr/>
          </a:p>
        </p:txBody>
      </p:sp>
      <p:sp>
        <p:nvSpPr>
          <p:cNvPr id="323" name="Google Shape;323;g17110809f5f_0_0"/>
          <p:cNvSpPr txBox="1"/>
          <p:nvPr>
            <p:ph idx="1" type="body"/>
          </p:nvPr>
        </p:nvSpPr>
        <p:spPr>
          <a:xfrm>
            <a:off x="913795" y="2076450"/>
            <a:ext cx="10353900" cy="3714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Precisamos mostrar nossos dados de teste para a rede neural classificá-los, e com base nessa classificação, geramos as métricas de </a:t>
            </a:r>
            <a:r>
              <a:rPr lang="pt-BR"/>
              <a:t>avaliação</a:t>
            </a:r>
            <a:r>
              <a:rPr lang="pt-BR"/>
              <a:t> da rede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Porém a saída da nossa rede é um vetor de probabilidades, e a nossa classe de teste é um número, então devemos ver qual neurônio tem a maior probabilidade de ativação, e com isso, dizemos que a resposta da rede é igual a classe que aquele neurônio representa.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7110809f5f_0_62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Testando a rede</a:t>
            </a:r>
            <a:endParaRPr/>
          </a:p>
        </p:txBody>
      </p:sp>
      <p:pic>
        <p:nvPicPr>
          <p:cNvPr id="330" name="Google Shape;330;g17110809f5f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050" y="3193086"/>
            <a:ext cx="10353898" cy="1481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7110809f5f_0_56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Transformando o vetor de saída em número</a:t>
            </a:r>
            <a:endParaRPr/>
          </a:p>
        </p:txBody>
      </p:sp>
      <p:pic>
        <p:nvPicPr>
          <p:cNvPr id="337" name="Google Shape;337;g17110809f5f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050" y="3193119"/>
            <a:ext cx="10353898" cy="1481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7110809f5f_0_5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Matriz de confusão</a:t>
            </a:r>
            <a:endParaRPr/>
          </a:p>
        </p:txBody>
      </p:sp>
      <p:sp>
        <p:nvSpPr>
          <p:cNvPr id="343" name="Google Shape;343;g17110809f5f_0_5"/>
          <p:cNvSpPr txBox="1"/>
          <p:nvPr>
            <p:ph idx="1" type="body"/>
          </p:nvPr>
        </p:nvSpPr>
        <p:spPr>
          <a:xfrm>
            <a:off x="913795" y="2076450"/>
            <a:ext cx="10353900" cy="3714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Agora temos as respostas da rede, e sabemos quais são as respostas certas, mas a gente teria que ver uma por uma para saber quantas a rede neural acertou, e isso daria muito trabalho dependendo da quantidade de dados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Para contornar esse problema, nós utilizamos a matriz de confusão, que nada mais é que uma forma de melhor visualizar os acertos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As linhas da matriz representam a classe que aquela entrada realmente pertencia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As colunas da matriz representam a classe que a rede neural classificou aquela entrada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Para testar nossa rede neural geralmente pegamos algum dataset da internet, e a forma como eles estão organizados muda de autor para autor.</a:t>
            </a:r>
            <a:endParaRPr/>
          </a:p>
          <a:p>
            <a:pPr indent="-306000" lvl="0" marL="342900" rtl="0" algn="l">
              <a:spcBef>
                <a:spcPts val="106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As técnicas que usaremos para a organização dos dados do dataset, podem variar de dataset para dataset</a:t>
            </a:r>
            <a:endParaRPr/>
          </a:p>
          <a:p>
            <a:pPr indent="-203764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</p:txBody>
      </p:sp>
      <p:sp>
        <p:nvSpPr>
          <p:cNvPr id="174" name="Google Shape;174;p3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Organizando os Dados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7110809f5f_0_70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Gerando a matriz de confusão</a:t>
            </a:r>
            <a:endParaRPr/>
          </a:p>
        </p:txBody>
      </p:sp>
      <p:pic>
        <p:nvPicPr>
          <p:cNvPr id="350" name="Google Shape;350;g17110809f5f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050" y="2232769"/>
            <a:ext cx="10353901" cy="3401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7110809f5f_0_10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Gerando as métricas</a:t>
            </a:r>
            <a:endParaRPr/>
          </a:p>
        </p:txBody>
      </p:sp>
      <p:sp>
        <p:nvSpPr>
          <p:cNvPr id="356" name="Google Shape;356;g17110809f5f_0_10"/>
          <p:cNvSpPr txBox="1"/>
          <p:nvPr>
            <p:ph idx="1" type="body"/>
          </p:nvPr>
        </p:nvSpPr>
        <p:spPr>
          <a:xfrm>
            <a:off x="913795" y="2076450"/>
            <a:ext cx="10353900" cy="3714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A biblioteca scikit-learn possui uma função de classification report, que nós fornece todas as métricas que vimos anteriormente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As métricas são calculadas para cada classe, além da média aritmética simples e ponderada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A função informa a quantidade de exemplos para cada classe, chamado de support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As classes são </a:t>
            </a:r>
            <a:r>
              <a:rPr lang="pt-BR"/>
              <a:t>numeradas</a:t>
            </a:r>
            <a:r>
              <a:rPr lang="pt-BR"/>
              <a:t> de 0 até n, sendo n o número de classes - 1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7838a16f31_0_18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Classification report</a:t>
            </a:r>
            <a:endParaRPr/>
          </a:p>
        </p:txBody>
      </p:sp>
      <p:pic>
        <p:nvPicPr>
          <p:cNvPr id="363" name="Google Shape;363;g17838a16f31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180" y="2076450"/>
            <a:ext cx="9549639" cy="37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7273ef6e0d_0_5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Salvando o modelo da rede</a:t>
            </a:r>
            <a:endParaRPr/>
          </a:p>
        </p:txBody>
      </p:sp>
      <p:pic>
        <p:nvPicPr>
          <p:cNvPr id="369" name="Google Shape;369;g17273ef6e0d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250" y="3217650"/>
            <a:ext cx="8737506" cy="7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7273ef6e0d_0_0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Carregando o modelo salvo</a:t>
            </a:r>
            <a:endParaRPr/>
          </a:p>
        </p:txBody>
      </p:sp>
      <p:pic>
        <p:nvPicPr>
          <p:cNvPr id="375" name="Google Shape;375;g17273ef6e0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25" y="3233650"/>
            <a:ext cx="10296525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7838a16f31_0_27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Criando callbacks</a:t>
            </a:r>
            <a:endParaRPr/>
          </a:p>
        </p:txBody>
      </p:sp>
      <p:sp>
        <p:nvSpPr>
          <p:cNvPr id="381" name="Google Shape;381;g17838a16f31_0_27"/>
          <p:cNvSpPr txBox="1"/>
          <p:nvPr>
            <p:ph idx="1" type="body"/>
          </p:nvPr>
        </p:nvSpPr>
        <p:spPr>
          <a:xfrm>
            <a:off x="913795" y="2076450"/>
            <a:ext cx="10353900" cy="3714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Um callback é uma ferramenta poderosa para customizar o treinamento da sua rede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Vamos criar um callback que avalia uma métrica a cada época, e caso ela não melhore em x épocas, paramos o treinamento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Guia para escrever seu próprio callback: </a:t>
            </a:r>
            <a:r>
              <a:rPr lang="pt-BR" u="sng">
                <a:solidFill>
                  <a:srgbClr val="4A86E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https://keras.io/guides/writing_your_own_callbacks/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7838a16f31_0_39"/>
          <p:cNvSpPr txBox="1"/>
          <p:nvPr>
            <p:ph type="title"/>
          </p:nvPr>
        </p:nvSpPr>
        <p:spPr>
          <a:xfrm>
            <a:off x="919050" y="0"/>
            <a:ext cx="10353900" cy="79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 um EarlyStopping</a:t>
            </a:r>
            <a:endParaRPr/>
          </a:p>
        </p:txBody>
      </p:sp>
      <p:pic>
        <p:nvPicPr>
          <p:cNvPr id="388" name="Google Shape;388;g17838a16f31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4050" y="799200"/>
            <a:ext cx="5383899" cy="589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7838a16f31_0_34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Adicionando o callback ao treinamento</a:t>
            </a:r>
            <a:endParaRPr/>
          </a:p>
        </p:txBody>
      </p:sp>
      <p:pic>
        <p:nvPicPr>
          <p:cNvPr id="394" name="Google Shape;394;g17838a16f31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660" y="2076450"/>
            <a:ext cx="7692681" cy="371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7838a16f31_0_63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Melhorando resultados</a:t>
            </a:r>
            <a:endParaRPr/>
          </a:p>
        </p:txBody>
      </p:sp>
      <p:sp>
        <p:nvSpPr>
          <p:cNvPr id="400" name="Google Shape;400;g17838a16f31_0_63"/>
          <p:cNvSpPr txBox="1"/>
          <p:nvPr>
            <p:ph idx="1" type="body"/>
          </p:nvPr>
        </p:nvSpPr>
        <p:spPr>
          <a:xfrm>
            <a:off x="913795" y="2076450"/>
            <a:ext cx="10353900" cy="3714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Seguimos todos os passos e não conseguimos um resultado </a:t>
            </a:r>
            <a:r>
              <a:rPr lang="pt-BR"/>
              <a:t>satisfatório</a:t>
            </a:r>
            <a:r>
              <a:rPr lang="pt-BR"/>
              <a:t> ou queremos melhorar nosso resultado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Podemos mudar a métrica que nosso EarlyStopping usa para parar o treinamento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Podemos mudar a função de ativação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Podemos mudar o número de camadas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Podemos mudar o número de neurônio nas camadas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Podemos mudar o modelo da rede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7838a16f31_0_5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407" name="Google Shape;407;g17838a16f31_0_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622" y="10"/>
            <a:ext cx="6095998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17838a16f31_0_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17838a16f31_0_54"/>
          <p:cNvSpPr txBox="1"/>
          <p:nvPr>
            <p:ph type="title"/>
          </p:nvPr>
        </p:nvSpPr>
        <p:spPr>
          <a:xfrm>
            <a:off x="6900493" y="2663125"/>
            <a:ext cx="45381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pt-BR" sz="4000"/>
              <a:t>Obrigado</a:t>
            </a:r>
            <a:endParaRPr/>
          </a:p>
        </p:txBody>
      </p:sp>
      <p:sp>
        <p:nvSpPr>
          <p:cNvPr id="410" name="Google Shape;410;g17838a16f31_0_54"/>
          <p:cNvSpPr txBox="1"/>
          <p:nvPr>
            <p:ph idx="1" type="body"/>
          </p:nvPr>
        </p:nvSpPr>
        <p:spPr>
          <a:xfrm>
            <a:off x="6900500" y="3812100"/>
            <a:ext cx="4403700" cy="3045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9320" lvl="0" marL="3429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pt-BR" sz="2400"/>
              <a:t>Rafael Felipe Pantoja Sales</a:t>
            </a:r>
            <a:endParaRPr sz="2400"/>
          </a:p>
          <a:p>
            <a:pPr indent="-199320" lvl="0" marL="3429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pt-BR" sz="2400"/>
              <a:t>rafael.fpsales@aluno.uepa.br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Nosso DataSet</a:t>
            </a:r>
            <a:endParaRPr/>
          </a:p>
        </p:txBody>
      </p:sp>
      <p:pic>
        <p:nvPicPr>
          <p:cNvPr id="180" name="Google Shape;18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8033" y="1866900"/>
            <a:ext cx="5425286" cy="4225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Iris</a:t>
            </a:r>
            <a:endParaRPr/>
          </a:p>
        </p:txBody>
      </p:sp>
      <p:pic>
        <p:nvPicPr>
          <p:cNvPr descr="Flor roxa com folhas verdes&#10;&#10;Descrição gerada automaticamente" id="186" name="Google Shape;186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3597" y="2076450"/>
            <a:ext cx="7395280" cy="37147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Iris DataSet</a:t>
            </a:r>
            <a:endParaRPr/>
          </a:p>
        </p:txBody>
      </p:sp>
      <p:pic>
        <p:nvPicPr>
          <p:cNvPr descr="Uma imagem contendo Texto&#10;&#10;Descrição gerada automaticamente" id="192" name="Google Shape;192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9237" y="2076450"/>
            <a:ext cx="6604000" cy="37147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Organizando os Dados</a:t>
            </a:r>
            <a:endParaRPr/>
          </a:p>
        </p:txBody>
      </p:sp>
      <p:sp>
        <p:nvSpPr>
          <p:cNvPr id="198" name="Google Shape;198;p7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Temos que colocar os dados em memória</a:t>
            </a:r>
            <a:endParaRPr/>
          </a:p>
          <a:p>
            <a:pPr indent="-306000" lvl="0" marL="342900" rtl="0" algn="l">
              <a:spcBef>
                <a:spcPts val="106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Podemos importar os dados do arquivo .data para uma matriz do numpy</a:t>
            </a:r>
            <a:endParaRPr/>
          </a:p>
          <a:p>
            <a:pPr indent="-306000" lvl="0" marL="342900" rtl="0" algn="l">
              <a:spcBef>
                <a:spcPts val="106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Mas ainda precisamos separar os atributos da planta e a classe que ela pertence</a:t>
            </a:r>
            <a:endParaRPr/>
          </a:p>
          <a:p>
            <a:pPr indent="-306000" lvl="0" marL="342900" rtl="0" algn="l">
              <a:spcBef>
                <a:spcPts val="106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Além de separar a classe dos atributos, temos que transformar a classe em número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Concluído a etapa anterior, precisamos separar os dados de treino e de teste.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Utilizaremos a biblioteca scikit-learn, para facilitar a preparação dos dados.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Carregando os dados</a:t>
            </a:r>
            <a:endParaRPr/>
          </a:p>
        </p:txBody>
      </p:sp>
      <p:pic>
        <p:nvPicPr>
          <p:cNvPr id="204" name="Google Shape;20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800" y="2756107"/>
            <a:ext cx="10353751" cy="2355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6e773f527d_0_4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Separando os dados de treino e teste</a:t>
            </a:r>
            <a:endParaRPr/>
          </a:p>
        </p:txBody>
      </p:sp>
      <p:pic>
        <p:nvPicPr>
          <p:cNvPr id="210" name="Google Shape;210;g16e773f527d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813" y="2754848"/>
            <a:ext cx="10364376" cy="2357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VTI">
  <a:themeElements>
    <a:clrScheme name="Custom 35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ateVTI">
  <a:themeElements>
    <a:clrScheme name="Green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2022-10-18T12:55:51Z</dcterms:created>
  <dc:creator>RAFAEL FELIPE PANTOJA SALES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